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8" r:id="rId3"/>
    <p:sldId id="287" r:id="rId4"/>
    <p:sldId id="294" r:id="rId5"/>
    <p:sldId id="290" r:id="rId6"/>
    <p:sldId id="295" r:id="rId7"/>
    <p:sldId id="296" r:id="rId8"/>
    <p:sldId id="301" r:id="rId9"/>
    <p:sldId id="265" r:id="rId10"/>
    <p:sldId id="302" r:id="rId11"/>
    <p:sldId id="267" r:id="rId12"/>
    <p:sldId id="268" r:id="rId13"/>
    <p:sldId id="299" r:id="rId14"/>
    <p:sldId id="300" r:id="rId15"/>
    <p:sldId id="269" r:id="rId16"/>
    <p:sldId id="303" r:id="rId17"/>
    <p:sldId id="270" r:id="rId18"/>
    <p:sldId id="304" r:id="rId19"/>
    <p:sldId id="272" r:id="rId20"/>
    <p:sldId id="275" r:id="rId21"/>
    <p:sldId id="277" r:id="rId22"/>
    <p:sldId id="278" r:id="rId23"/>
    <p:sldId id="305" r:id="rId24"/>
    <p:sldId id="279" r:id="rId25"/>
    <p:sldId id="306" r:id="rId26"/>
    <p:sldId id="281" r:id="rId27"/>
    <p:sldId id="282" r:id="rId28"/>
    <p:sldId id="307" r:id="rId29"/>
    <p:sldId id="284" r:id="rId30"/>
    <p:sldId id="283" r:id="rId31"/>
    <p:sldId id="285" r:id="rId32"/>
    <p:sldId id="28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研究背景" id="{2E719BA2-E95A-464C-86D1-3179CFABA262}">
          <p14:sldIdLst>
            <p14:sldId id="287"/>
            <p14:sldId id="294"/>
            <p14:sldId id="290"/>
            <p14:sldId id="295"/>
          </p14:sldIdLst>
        </p14:section>
        <p14:section name="理论依据" id="{E786D6FA-30FE-4EE4-82BF-6825D78D33DD}">
          <p14:sldIdLst>
            <p14:sldId id="296"/>
            <p14:sldId id="301"/>
            <p14:sldId id="265"/>
            <p14:sldId id="302"/>
            <p14:sldId id="267"/>
            <p14:sldId id="268"/>
          </p14:sldIdLst>
        </p14:section>
        <p14:section name="研究过程" id="{A4B60ED2-F14D-42F3-B7E1-4686A5FDCED2}">
          <p14:sldIdLst>
            <p14:sldId id="299"/>
            <p14:sldId id="300"/>
            <p14:sldId id="269"/>
            <p14:sldId id="303"/>
            <p14:sldId id="270"/>
            <p14:sldId id="304"/>
            <p14:sldId id="272"/>
            <p14:sldId id="275"/>
            <p14:sldId id="277"/>
            <p14:sldId id="278"/>
            <p14:sldId id="305"/>
            <p14:sldId id="279"/>
            <p14:sldId id="306"/>
            <p14:sldId id="281"/>
            <p14:sldId id="282"/>
            <p14:sldId id="307"/>
            <p14:sldId id="284"/>
            <p14:sldId id="283"/>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74" autoAdjust="0"/>
    <p:restoredTop sz="58084" autoAdjust="0"/>
  </p:normalViewPr>
  <p:slideViewPr>
    <p:cSldViewPr snapToGrid="0">
      <p:cViewPr varScale="1">
        <p:scale>
          <a:sx n="72" d="100"/>
          <a:sy n="72" d="100"/>
        </p:scale>
        <p:origin x="834" y="6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2019/5/29 Wednesday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谢谢袁老师的介绍！评委老师们好，我是答辩人张凡，来自电物学院，专业是应用物理。</a:t>
            </a:r>
            <a:endParaRPr lang="en-US" altLang="zh-CN" dirty="0"/>
          </a:p>
          <a:p>
            <a:r>
              <a:rPr lang="zh-CN" altLang="en-US" dirty="0"/>
              <a:t>我的毕设是关于数字莫尔三维测量及精度分析。</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t</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x</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22</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24</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可以用不同初始相位表达莫尔条纹</a:t>
            </a:r>
            <a:endParaRPr lang="en-US" altLang="zh-CN" dirty="0"/>
          </a:p>
          <a:p>
            <a:r>
              <a:rPr lang="zh-CN" altLang="en-US" dirty="0"/>
              <a:t>根据和差化积公式，可以得到</a:t>
            </a:r>
            <a:endParaRPr lang="en-US" altLang="zh-CN" dirty="0"/>
          </a:p>
          <a:p>
            <a:r>
              <a:rPr lang="zh-CN" altLang="en-US" dirty="0"/>
              <a:t>相位分布</a:t>
            </a:r>
            <a:endParaRPr lang="en-US" altLang="zh-CN" dirty="0"/>
          </a:p>
          <a:p>
            <a:r>
              <a:rPr lang="zh-CN" altLang="en-US" dirty="0"/>
              <a:t>但这个相位分布有问题</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26</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27</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分别对应这莫尔波长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&lt;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分别对应这莫尔波长</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1&lt;𝜆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29</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莫尔三维测量是在物体上产生莫尔条纹。然后通过莫尔条纹得到待测物体高度分布的技术。</a:t>
            </a:r>
            <a:endParaRPr lang="en-US" altLang="zh-CN" dirty="0"/>
          </a:p>
          <a:p>
            <a:r>
              <a:rPr lang="zh-CN" altLang="en-US" dirty="0"/>
              <a:t>数字莫尔三维测量测量传统莫尔三维测量中的莫尔测量的产生，计算高度分布的两个步骤转移到计算上处理。</a:t>
            </a:r>
            <a:endParaRPr lang="en-US" altLang="zh-CN" dirty="0"/>
          </a:p>
          <a:p>
            <a:r>
              <a:rPr lang="zh-CN" altLang="en-US" dirty="0"/>
              <a:t>我的答辩第一部分介绍了莫尔三维测量的发展。</a:t>
            </a:r>
            <a:endParaRPr lang="en-US" altLang="zh-CN" dirty="0"/>
          </a:p>
          <a:p>
            <a:r>
              <a:rPr lang="zh-CN" altLang="en-US" dirty="0"/>
              <a:t>第二部分讨论了将莫尔条纹和物体等高线的关系。</a:t>
            </a:r>
            <a:endParaRPr lang="en-US" altLang="zh-CN" dirty="0"/>
          </a:p>
          <a:p>
            <a:r>
              <a:rPr lang="zh-CN" altLang="en-US" dirty="0"/>
              <a:t>第四部分演示了数字莫尔条纹的产生。</a:t>
            </a:r>
            <a:endParaRPr lang="en-US" altLang="zh-CN" dirty="0"/>
          </a:p>
          <a:p>
            <a:r>
              <a:rPr lang="zh-CN" altLang="en-US" dirty="0"/>
              <a:t>第五部分讨论了如何处理产生的数字莫尔条纹最后得到物体的高度分布。</a:t>
            </a:r>
            <a:endParaRPr lang="en-US" altLang="zh-CN" dirty="0"/>
          </a:p>
          <a:p>
            <a:r>
              <a:rPr lang="zh-CN" altLang="en-US" dirty="0"/>
              <a:t>最后一份部分总结我的毕业论文，给出了我研究的结果和缺陷。</a:t>
            </a:r>
            <a:endParaRPr lang="en-US" altLang="zh-CN" dirty="0"/>
          </a:p>
          <a:p>
            <a:r>
              <a:rPr lang="zh-CN" altLang="en-US" dirty="0"/>
              <a:t>首先来看看传统的莫尔测量方法。</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中使用了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像素为周期的条纹投影到被测物体，林肯脸雕塑上。图</a:t>
            </a:r>
            <a:r>
              <a:rPr lang="en-US" altLang="zh-CN" sz="1200" kern="1200" dirty="0">
                <a:solidFill>
                  <a:schemeClr val="tx1"/>
                </a:solidFill>
                <a:effectLst/>
                <a:latin typeface="+mn-lt"/>
                <a:ea typeface="+mn-ea"/>
                <a:cs typeface="+mn-cs"/>
              </a:rPr>
              <a:t>23(a)(b)(c)</a:t>
            </a:r>
            <a:r>
              <a:rPr lang="zh-CN" altLang="zh-CN" sz="1200" kern="1200" dirty="0">
                <a:solidFill>
                  <a:schemeClr val="tx1"/>
                </a:solidFill>
                <a:effectLst/>
                <a:latin typeface="+mn-lt"/>
                <a:ea typeface="+mn-ea"/>
                <a:cs typeface="+mn-cs"/>
              </a:rPr>
              <a:t>是有投影条纹后捕捉的三张图像得到的折叠相位。对比这三张图，可以看出，当条纹周期较小，得出的莫尔条纹圈数较多。这意味着利用周期短条纹投影，可以得到更高的灵敏度。但同时需注意，莫尔波长的相对波长能覆盖被测物体高度范围。</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30</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使用激光笔</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林肯脸的三维重建模型，可以观察到相机光轴平行的部分，无法得到准确的高度模型，这也是在固定方向上使用数字莫尔三维测量的</a:t>
            </a:r>
            <a:r>
              <a:rPr lang="zh-CN" altLang="zh-CN" sz="1200" kern="1200">
                <a:solidFill>
                  <a:schemeClr val="tx1"/>
                </a:solidFill>
                <a:effectLst/>
                <a:latin typeface="+mn-lt"/>
                <a:ea typeface="+mn-ea"/>
                <a:cs typeface="+mn-cs"/>
              </a:rPr>
              <a:t>一个缺陷</a:t>
            </a:r>
            <a:r>
              <a:rPr lang="zh-CN" altLang="zh-CN" sz="1200" kern="1200" dirty="0">
                <a:solidFill>
                  <a:schemeClr val="tx1"/>
                </a:solidFill>
                <a:effectLst/>
                <a:latin typeface="+mn-lt"/>
                <a:ea typeface="+mn-ea"/>
                <a:cs typeface="+mn-cs"/>
              </a:rPr>
              <a:t>。</a:t>
            </a:r>
            <a:r>
              <a:rPr lang="zh-CN" altLang="zh-CN" dirty="0">
                <a:effectLst/>
              </a:rPr>
              <a:t> </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31</a:t>
            </a:fld>
            <a:endParaRPr lang="zh-CN" altLang="en-US"/>
          </a:p>
        </p:txBody>
      </p:sp>
    </p:spTree>
    <p:extLst>
      <p:ext uri="{BB962C8B-B14F-4D97-AF65-F5344CB8AC3E}">
        <p14:creationId xmlns:p14="http://schemas.microsoft.com/office/powerpoint/2010/main" val="996191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p>
          <a:p>
            <a:r>
              <a:rPr lang="zh-CN" altLang="en-US" dirty="0"/>
              <a:t>我的毕业论文讨论了相位</a:t>
            </a:r>
            <a:r>
              <a:rPr lang="en-US" altLang="zh-CN" dirty="0"/>
              <a:t>-</a:t>
            </a:r>
            <a:r>
              <a:rPr lang="zh-CN" altLang="en-US" dirty="0"/>
              <a:t>高度的映射关系</a:t>
            </a:r>
            <a:endParaRPr lang="en-US" altLang="zh-CN" dirty="0"/>
          </a:p>
          <a:p>
            <a:r>
              <a:rPr lang="zh-CN" altLang="en-US" dirty="0"/>
              <a:t>完成数字莫尔测量中，产生莫尔条纹，计算高度分布的各个步骤</a:t>
            </a:r>
            <a:endParaRPr lang="en-US" altLang="zh-CN" dirty="0"/>
          </a:p>
          <a:p>
            <a:r>
              <a:rPr lang="zh-CN" altLang="en-US" dirty="0"/>
              <a:t>我的工作由如下的缺陷</a:t>
            </a:r>
            <a:endParaRPr lang="en-US" altLang="zh-CN" dirty="0"/>
          </a:p>
          <a:p>
            <a:r>
              <a:rPr lang="zh-CN" altLang="en-US" dirty="0"/>
              <a:t>首先是没有使用</a:t>
            </a:r>
            <a:r>
              <a:rPr lang="en-US" altLang="zh-CN" dirty="0"/>
              <a:t>MALTAB </a:t>
            </a:r>
            <a:r>
              <a:rPr lang="zh-CN" altLang="en-US" dirty="0"/>
              <a:t>自带的</a:t>
            </a:r>
            <a:r>
              <a:rPr lang="en-US" altLang="zh-CN" dirty="0"/>
              <a:t>GPU</a:t>
            </a:r>
            <a:r>
              <a:rPr lang="zh-CN" altLang="en-US" dirty="0"/>
              <a:t>矩阵对象加速运算，由于第一版程序固定的时候，电脑上没有可以使用</a:t>
            </a:r>
            <a:r>
              <a:rPr lang="en-US" altLang="zh-CN" dirty="0"/>
              <a:t>CUDA</a:t>
            </a:r>
            <a:r>
              <a:rPr lang="zh-CN" altLang="en-US" dirty="0"/>
              <a:t>的显卡，就没使用该对象。</a:t>
            </a:r>
            <a:endParaRPr lang="en-US" altLang="zh-CN" dirty="0"/>
          </a:p>
          <a:p>
            <a:r>
              <a:rPr lang="zh-CN" altLang="en-US" dirty="0"/>
              <a:t>但是，一旦使用该对象，则运算过程中需要保持一致，否则对象转换浪费时间。</a:t>
            </a:r>
            <a:endParaRPr lang="en-US" altLang="zh-CN" dirty="0"/>
          </a:p>
          <a:p>
            <a:r>
              <a:rPr lang="zh-CN" altLang="en-US"/>
              <a:t>其次，本文实现的滤波方法需要针对具体测量模型调参，</a:t>
            </a:r>
            <a:r>
              <a:rPr lang="zh-CN" altLang="zh-CN" sz="1200" kern="1200">
                <a:solidFill>
                  <a:schemeClr val="tx1"/>
                </a:solidFill>
                <a:effectLst/>
                <a:latin typeface="+mn-lt"/>
                <a:ea typeface="+mn-ea"/>
                <a:cs typeface="+mn-cs"/>
              </a:rPr>
              <a:t>这也是本文的缺陷这一，未能针对高频噪声的滤除提出使用范围更广但参数更少的算法。</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32</a:t>
            </a:fld>
            <a:endParaRPr lang="zh-CN" altLang="en-US"/>
          </a:p>
        </p:txBody>
      </p:sp>
    </p:spTree>
    <p:extLst>
      <p:ext uri="{BB962C8B-B14F-4D97-AF65-F5344CB8AC3E}">
        <p14:creationId xmlns:p14="http://schemas.microsoft.com/office/powerpoint/2010/main" val="371680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最早期的莫尔测量在物体上直接产生莫尔条纹，然后由人工定标得出登高线和级次。</a:t>
            </a:r>
            <a:endParaRPr lang="en-US" altLang="zh-CN" dirty="0"/>
          </a:p>
          <a:p>
            <a:r>
              <a:rPr lang="zh-CN" altLang="en-US" dirty="0"/>
              <a:t>按照产生莫尔条纹方式分为投影莫尔三维测量和阴影莫尔三维测量。</a:t>
            </a:r>
            <a:endParaRPr lang="en-US" altLang="zh-CN" dirty="0"/>
          </a:p>
          <a:p>
            <a:r>
              <a:rPr lang="zh-CN" altLang="en-US" dirty="0"/>
              <a:t>我们首先来看阴影投影</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73582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阴影莫尔三维测量是利用光栅和光栅的影子重叠形成莫尔条纹。</a:t>
            </a:r>
            <a:endParaRPr lang="en-US" altLang="zh-CN" dirty="0"/>
          </a:p>
          <a:p>
            <a:r>
              <a:rPr lang="zh-CN" altLang="en-US" dirty="0"/>
              <a:t>专利发表利用计算机处理阴影莫尔三维测量得到的莫尔等高线。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54848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阴影莫尔三维测量是利用光栅和光栅的影子重叠形成莫尔条纹。</a:t>
            </a:r>
            <a:endParaRPr lang="en-US" altLang="zh-CN" dirty="0"/>
          </a:p>
          <a:p>
            <a:r>
              <a:rPr lang="zh-CN" altLang="en-US" dirty="0"/>
              <a:t>专利发表利用计算机处理阴影莫尔三维测量得到的莫尔等高线。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60540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今年年初也有南京理工大学学者学者深度学习来处理得到的条纹投影图片。</a:t>
            </a:r>
            <a:endParaRPr lang="en-US" altLang="zh-CN" dirty="0"/>
          </a:p>
          <a:p>
            <a:r>
              <a:rPr lang="zh-CN" altLang="en-US" dirty="0"/>
              <a:t>但由于实验环境的限制，没有计算得</a:t>
            </a:r>
            <a:r>
              <a:rPr lang="en-US" altLang="zh-CN" dirty="0"/>
              <a:t>GPU</a:t>
            </a:r>
            <a:r>
              <a:rPr lang="zh-CN" altLang="en-US" dirty="0"/>
              <a:t>，本论文未向这一方向深入研究。</a:t>
            </a:r>
            <a:endParaRPr lang="en-US" altLang="zh-CN" dirty="0"/>
          </a:p>
          <a:p>
            <a:r>
              <a:rPr lang="zh-CN" altLang="en-US" dirty="0"/>
              <a:t>莫尔条纹为什么可以得到物体的高度信息，首先要讨论相位高度关系。</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229060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endParaRPr lang="en-US" altLang="zh-CN" sz="1200" kern="1200" dirty="0">
              <a:solidFill>
                <a:schemeClr val="tx1"/>
              </a:solidFill>
              <a:effectLst/>
              <a:latin typeface="+mn-lt"/>
              <a:ea typeface="+mn-ea"/>
              <a:cs typeface="+mn-cs"/>
            </a:endParaRP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algn="l"/>
            <a:r>
              <a:rPr lang="zh-CN" altLang="en-US" dirty="0"/>
              <a:t>线性校准过程</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759551"/>
            <a:ext cx="7886700" cy="106607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2864" y="739503"/>
            <a:ext cx="1971675" cy="561684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9461" y="727075"/>
            <a:ext cx="5800725" cy="5629276"/>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
        <p:nvSpPr>
          <p:cNvPr id="5" name="文本框 4">
            <a:extLst>
              <a:ext uri="{FF2B5EF4-FFF2-40B4-BE49-F238E27FC236}">
                <a16:creationId xmlns:a16="http://schemas.microsoft.com/office/drawing/2014/main" id="{71595BAF-5D2D-419D-848D-720EBF5C5767}"/>
              </a:ext>
            </a:extLst>
          </p:cNvPr>
          <p:cNvSpPr txBox="1"/>
          <p:nvPr userDrawn="1"/>
        </p:nvSpPr>
        <p:spPr>
          <a:xfrm>
            <a:off x="4572000" y="136524"/>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12276" y="987426"/>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12276" y="2733856"/>
            <a:ext cx="2949178" cy="362249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7459" y="745331"/>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30108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9897"/>
            <a:ext cx="7886700" cy="88079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
        <p:nvSpPr>
          <p:cNvPr id="7" name="文本框 6">
            <a:extLst>
              <a:ext uri="{FF2B5EF4-FFF2-40B4-BE49-F238E27FC236}">
                <a16:creationId xmlns:a16="http://schemas.microsoft.com/office/drawing/2014/main" id="{13816158-B06C-49B7-A60F-E55E916A5D4E}"/>
              </a:ext>
            </a:extLst>
          </p:cNvPr>
          <p:cNvSpPr txBox="1"/>
          <p:nvPr userDrawn="1"/>
        </p:nvSpPr>
        <p:spPr>
          <a:xfrm>
            <a:off x="4572000" y="136524"/>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 副教授</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t>相位高度关系</a:t>
            </a:r>
            <a:endParaRPr lang="en-US" altLang="zh-CN" sz="2800" dirty="0"/>
          </a:p>
          <a:p>
            <a:pPr marL="342900" indent="-342900">
              <a:lnSpc>
                <a:spcPct val="200000"/>
              </a:lnSpc>
              <a:buFont typeface="+mj-lt"/>
              <a:buAutoNum type="arabicPeriod"/>
            </a:pPr>
            <a:r>
              <a:rPr lang="zh-CN" altLang="en-US" sz="2800" dirty="0">
                <a:solidFill>
                  <a:schemeClr val="accent1"/>
                </a:solidFill>
              </a:rPr>
              <a:t>实物系统校准</a:t>
            </a:r>
          </a:p>
        </p:txBody>
      </p:sp>
    </p:spTree>
    <p:extLst>
      <p:ext uri="{BB962C8B-B14F-4D97-AF65-F5344CB8AC3E}">
        <p14:creationId xmlns:p14="http://schemas.microsoft.com/office/powerpoint/2010/main" val="156912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2545956" y="621000"/>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BBE4BF3E-0946-46ED-BC73-7BAB063AF189}"/>
                  </a:ext>
                </a:extLst>
              </p:cNvPr>
              <p:cNvSpPr/>
              <p:nvPr/>
            </p:nvSpPr>
            <p:spPr>
              <a:xfrm>
                <a:off x="0" y="1234732"/>
                <a:ext cx="2547492"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den>
                          </m:f>
                        </m:den>
                      </m:f>
                    </m:oMath>
                  </m:oMathPara>
                </a14:m>
                <a:endParaRPr lang="zh-CN" altLang="en-US" dirty="0"/>
              </a:p>
            </p:txBody>
          </p:sp>
        </mc:Choice>
        <mc:Fallback>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0" y="1234732"/>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C145E97F-0796-440B-BB6A-AC2698DBCA69}"/>
                  </a:ext>
                </a:extLst>
              </p:cNvPr>
              <p:cNvSpPr/>
              <p:nvPr/>
            </p:nvSpPr>
            <p:spPr>
              <a:xfrm>
                <a:off x="0" y="2633929"/>
                <a:ext cx="2545956" cy="61093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0" y="2633929"/>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7B8922BC-5C11-42FB-B584-E1E1C052AF04}"/>
                  </a:ext>
                </a:extLst>
              </p:cNvPr>
              <p:cNvSpPr/>
              <p:nvPr/>
            </p:nvSpPr>
            <p:spPr>
              <a:xfrm>
                <a:off x="0" y="3743303"/>
                <a:ext cx="2545956"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0" y="3743303"/>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FEAD15FF-F142-40CE-96DC-BBA01641B447}"/>
                  </a:ext>
                </a:extLst>
              </p:cNvPr>
              <p:cNvSpPr/>
              <p:nvPr/>
            </p:nvSpPr>
            <p:spPr>
              <a:xfrm>
                <a:off x="0" y="5727886"/>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0" y="5727886"/>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9C5FAF8-E585-4464-9A4E-DA093A271CAF}"/>
                  </a:ext>
                </a:extLst>
              </p:cNvPr>
              <p:cNvSpPr/>
              <p:nvPr/>
            </p:nvSpPr>
            <p:spPr>
              <a:xfrm>
                <a:off x="0" y="4611073"/>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0" y="4611073"/>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920079" y="2260920"/>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920079" y="33649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920079" y="4238064"/>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920079" y="5354876"/>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竖排标题 6">
            <a:extLst>
              <a:ext uri="{FF2B5EF4-FFF2-40B4-BE49-F238E27FC236}">
                <a16:creationId xmlns:a16="http://schemas.microsoft.com/office/drawing/2014/main" id="{96AA46D2-81A2-455D-999F-59F5DF7A3946}"/>
              </a:ext>
            </a:extLst>
          </p:cNvPr>
          <p:cNvSpPr>
            <a:spLocks noGrp="1"/>
          </p:cNvSpPr>
          <p:nvPr>
            <p:ph type="title" orient="vert"/>
          </p:nvPr>
        </p:nvSpPr>
        <p:spPr>
          <a:xfrm>
            <a:off x="7914748" y="805663"/>
            <a:ext cx="1229252" cy="5616848"/>
          </a:xfrm>
        </p:spPr>
        <p:txBody>
          <a:bodyPr>
            <a:normAutofit/>
          </a:bodyPr>
          <a:lstStyle/>
          <a:p>
            <a:r>
              <a:rPr lang="zh-CN" altLang="en-US" dirty="0"/>
              <a:t>实物系统校准</a:t>
            </a:r>
          </a:p>
        </p:txBody>
      </p:sp>
    </p:spTree>
    <p:extLst>
      <p:ext uri="{BB962C8B-B14F-4D97-AF65-F5344CB8AC3E}">
        <p14:creationId xmlns:p14="http://schemas.microsoft.com/office/powerpoint/2010/main" val="342338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Tree>
    <p:extLst>
      <p:ext uri="{BB962C8B-B14F-4D97-AF65-F5344CB8AC3E}">
        <p14:creationId xmlns:p14="http://schemas.microsoft.com/office/powerpoint/2010/main" val="120397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A59569E-549B-4874-B5A5-19C31C907A54}"/>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zh-CN" altLang="en-US" sz="4200" kern="1200">
                <a:solidFill>
                  <a:srgbClr val="FFFFFF"/>
                </a:solidFill>
                <a:latin typeface="+mj-lt"/>
                <a:ea typeface="+mj-ea"/>
                <a:cs typeface="+mj-cs"/>
              </a:rPr>
              <a:t>研究过程</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08CFD6F-9BBE-45A4-8BD0-F85E6D2E9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366" y="1363671"/>
            <a:ext cx="4915159" cy="4138600"/>
          </a:xfrm>
          <a:prstGeom prst="rect">
            <a:avLst/>
          </a:prstGeom>
        </p:spPr>
      </p:pic>
    </p:spTree>
    <p:extLst>
      <p:ext uri="{BB962C8B-B14F-4D97-AF65-F5344CB8AC3E}">
        <p14:creationId xmlns:p14="http://schemas.microsoft.com/office/powerpoint/2010/main" val="33259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solidFill>
                  <a:schemeClr val="accent1"/>
                </a:solidFill>
              </a:rPr>
              <a:t>数字摩尔条纹的产生</a:t>
            </a:r>
            <a:endParaRPr lang="en-US" altLang="zh-CN" dirty="0">
              <a:solidFill>
                <a:schemeClr val="accent1"/>
              </a:solidFill>
            </a:endParaRPr>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2800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solidFill>
                  <a:schemeClr val="accent1"/>
                </a:solidFill>
              </a:rPr>
              <a:t>条纹叠加</a:t>
            </a:r>
            <a:endParaRPr lang="en-US" altLang="zh-CN" dirty="0">
              <a:solidFill>
                <a:schemeClr val="accent1"/>
              </a:solidFill>
            </a:endParaRPr>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4233689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solidFill>
                  <a:schemeClr val="accent1"/>
                </a:solidFill>
              </a:rPr>
              <a:t>高频条纹滤除</a:t>
            </a:r>
            <a:endParaRPr lang="en-US" altLang="zh-CN" dirty="0">
              <a:solidFill>
                <a:schemeClr val="accent1"/>
              </a:solidFill>
            </a:endParaRPr>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408878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xmlns="">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8ADEB3-AD12-45E6-B5F7-3DDFBEB97830}"/>
              </a:ext>
            </a:extLst>
          </p:cNvPr>
          <p:cNvSpPr txBox="1"/>
          <p:nvPr/>
        </p:nvSpPr>
        <p:spPr>
          <a:xfrm>
            <a:off x="700928" y="1120453"/>
            <a:ext cx="2762135" cy="3523400"/>
          </a:xfrm>
          <a:prstGeom prst="rect">
            <a:avLst/>
          </a:prstGeom>
          <a:noFill/>
        </p:spPr>
        <p:txBody>
          <a:bodyPr wrap="square" rtlCol="0">
            <a:spAutoFit/>
          </a:bodyPr>
          <a:lstStyle/>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研究背景</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理论依据</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研究过程</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总结</a:t>
            </a:r>
            <a:endParaRPr lang="en-US" altLang="zh-CN" sz="32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zh-CN" altLang="en-US" dirty="0"/>
          </a:p>
        </p:txBody>
      </p:sp>
      <p:sp>
        <p:nvSpPr>
          <p:cNvPr id="3" name="文本框 2">
            <a:extLst>
              <a:ext uri="{FF2B5EF4-FFF2-40B4-BE49-F238E27FC236}">
                <a16:creationId xmlns:a16="http://schemas.microsoft.com/office/drawing/2014/main" id="{2FE13E17-2983-4243-B38D-93ED4FC5D95E}"/>
              </a:ext>
            </a:extLst>
          </p:cNvPr>
          <p:cNvSpPr txBox="1"/>
          <p:nvPr/>
        </p:nvSpPr>
        <p:spPr>
          <a:xfrm>
            <a:off x="4572000" y="1120453"/>
            <a:ext cx="4572000" cy="646331"/>
          </a:xfrm>
          <a:prstGeom prst="rect">
            <a:avLst/>
          </a:prstGeom>
          <a:solidFill>
            <a:schemeClr val="accent1">
              <a:lumMod val="20000"/>
              <a:lumOff val="80000"/>
            </a:schemeClr>
          </a:solid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绪论</a:t>
            </a:r>
          </a:p>
        </p:txBody>
      </p:sp>
      <p:sp>
        <p:nvSpPr>
          <p:cNvPr id="5" name="文本框 4">
            <a:extLst>
              <a:ext uri="{FF2B5EF4-FFF2-40B4-BE49-F238E27FC236}">
                <a16:creationId xmlns:a16="http://schemas.microsoft.com/office/drawing/2014/main" id="{606EBD89-0D64-4E90-9C71-CE6C4A1DB82C}"/>
              </a:ext>
            </a:extLst>
          </p:cNvPr>
          <p:cNvSpPr txBox="1"/>
          <p:nvPr/>
        </p:nvSpPr>
        <p:spPr>
          <a:xfrm>
            <a:off x="4571999" y="1857455"/>
            <a:ext cx="4572000" cy="1200329"/>
          </a:xfrm>
          <a:prstGeom prst="rect">
            <a:avLst/>
          </a:prstGeom>
          <a:solidFill>
            <a:schemeClr val="accent1">
              <a:lumMod val="20000"/>
              <a:lumOff val="80000"/>
            </a:schemeClr>
          </a:solid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相位</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高度关系</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实物系统校准</a:t>
            </a:r>
          </a:p>
        </p:txBody>
      </p:sp>
      <p:sp>
        <p:nvSpPr>
          <p:cNvPr id="8" name="矩形 7">
            <a:extLst>
              <a:ext uri="{FF2B5EF4-FFF2-40B4-BE49-F238E27FC236}">
                <a16:creationId xmlns:a16="http://schemas.microsoft.com/office/drawing/2014/main" id="{34882EBC-FADF-4DD3-A0E2-860834CC43F5}"/>
              </a:ext>
            </a:extLst>
          </p:cNvPr>
          <p:cNvSpPr/>
          <p:nvPr/>
        </p:nvSpPr>
        <p:spPr>
          <a:xfrm>
            <a:off x="4571999" y="3148455"/>
            <a:ext cx="4572000" cy="1200329"/>
          </a:xfrm>
          <a:prstGeom prst="rect">
            <a:avLst/>
          </a:prstGeom>
          <a:solidFill>
            <a:schemeClr val="accent1">
              <a:lumMod val="20000"/>
              <a:lumOff val="80000"/>
            </a:schemeClr>
          </a:solidFill>
        </p:spPr>
        <p:txBody>
          <a:bodyPr>
            <a:spAutoFit/>
          </a:bodyPr>
          <a:lstStyle/>
          <a:p>
            <a:r>
              <a:rPr lang="en-US" altLang="zh-CN" sz="3600" dirty="0">
                <a:latin typeface="微软雅黑" panose="020B0503020204020204" pitchFamily="34" charset="-122"/>
                <a:ea typeface="微软雅黑" panose="020B0503020204020204" pitchFamily="34" charset="-122"/>
              </a:rPr>
              <a:t>4.</a:t>
            </a:r>
            <a:r>
              <a:rPr lang="zh-CN" altLang="en-US" sz="3600" dirty="0">
                <a:latin typeface="微软雅黑" panose="020B0503020204020204" pitchFamily="34" charset="-122"/>
                <a:ea typeface="微软雅黑" panose="020B0503020204020204" pitchFamily="34" charset="-122"/>
              </a:rPr>
              <a:t>生成数字莫尔条纹</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5.</a:t>
            </a:r>
            <a:r>
              <a:rPr lang="zh-CN" altLang="en-US" sz="3600" dirty="0">
                <a:latin typeface="微软雅黑" panose="020B0503020204020204" pitchFamily="34" charset="-122"/>
                <a:ea typeface="微软雅黑" panose="020B0503020204020204" pitchFamily="34" charset="-122"/>
              </a:rPr>
              <a:t>计算相位分布</a:t>
            </a:r>
          </a:p>
        </p:txBody>
      </p:sp>
      <p:sp>
        <p:nvSpPr>
          <p:cNvPr id="12" name="矩形 11">
            <a:extLst>
              <a:ext uri="{FF2B5EF4-FFF2-40B4-BE49-F238E27FC236}">
                <a16:creationId xmlns:a16="http://schemas.microsoft.com/office/drawing/2014/main" id="{787BBDB2-11DE-4E68-87BE-6322573A944A}"/>
              </a:ext>
            </a:extLst>
          </p:cNvPr>
          <p:cNvSpPr/>
          <p:nvPr/>
        </p:nvSpPr>
        <p:spPr>
          <a:xfrm>
            <a:off x="4571999" y="4451490"/>
            <a:ext cx="4572000" cy="646331"/>
          </a:xfrm>
          <a:prstGeom prst="rect">
            <a:avLst/>
          </a:prstGeom>
          <a:solidFill>
            <a:schemeClr val="accent1">
              <a:lumMod val="20000"/>
              <a:lumOff val="80000"/>
            </a:schemeClr>
          </a:solidFill>
        </p:spPr>
        <p:txBody>
          <a:bodyPr>
            <a:spAutoFit/>
          </a:bodyPr>
          <a:lstStyle/>
          <a:p>
            <a:r>
              <a:rPr lang="en-US" altLang="zh-CN" sz="3600" dirty="0">
                <a:latin typeface="微软雅黑" panose="020B0503020204020204" pitchFamily="34" charset="-122"/>
                <a:ea typeface="微软雅黑" panose="020B0503020204020204" pitchFamily="34" charset="-122"/>
              </a:rPr>
              <a:t>6.</a:t>
            </a:r>
            <a:r>
              <a:rPr lang="zh-CN" altLang="en-US" sz="3600" dirty="0">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25319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可选过程 5">
            <a:extLst>
              <a:ext uri="{FF2B5EF4-FFF2-40B4-BE49-F238E27FC236}">
                <a16:creationId xmlns:a16="http://schemas.microsoft.com/office/drawing/2014/main" id="{218404C8-BEE1-4E9F-B4C4-BBFC610C65BA}"/>
              </a:ext>
            </a:extLst>
          </p:cNvPr>
          <p:cNvSpPr/>
          <p:nvPr/>
        </p:nvSpPr>
        <p:spPr>
          <a:xfrm>
            <a:off x="3231552" y="807394"/>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平稳小波变化</a:t>
            </a:r>
          </a:p>
        </p:txBody>
      </p:sp>
      <p:sp>
        <p:nvSpPr>
          <p:cNvPr id="20" name="流程图: 可选过程 19">
            <a:extLst>
              <a:ext uri="{FF2B5EF4-FFF2-40B4-BE49-F238E27FC236}">
                <a16:creationId xmlns:a16="http://schemas.microsoft.com/office/drawing/2014/main" id="{3101AA78-36CD-44B1-961D-F30AC142F43A}"/>
              </a:ext>
            </a:extLst>
          </p:cNvPr>
          <p:cNvSpPr/>
          <p:nvPr/>
        </p:nvSpPr>
        <p:spPr>
          <a:xfrm>
            <a:off x="447409"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1</a:t>
            </a:r>
            <a:r>
              <a:rPr lang="zh-CN" altLang="en-US" b="1" dirty="0">
                <a:solidFill>
                  <a:schemeClr val="tx1"/>
                </a:solidFill>
              </a:rPr>
              <a:t>水平系数</a:t>
            </a:r>
          </a:p>
        </p:txBody>
      </p:sp>
      <p:sp>
        <p:nvSpPr>
          <p:cNvPr id="21" name="流程图: 可选过程 20">
            <a:extLst>
              <a:ext uri="{FF2B5EF4-FFF2-40B4-BE49-F238E27FC236}">
                <a16:creationId xmlns:a16="http://schemas.microsoft.com/office/drawing/2014/main" id="{1D05EF4E-7FAB-44F3-98D3-10CA253A8DBA}"/>
              </a:ext>
            </a:extLst>
          </p:cNvPr>
          <p:cNvSpPr/>
          <p:nvPr/>
        </p:nvSpPr>
        <p:spPr>
          <a:xfrm>
            <a:off x="3231552"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2</a:t>
            </a:r>
            <a:r>
              <a:rPr lang="zh-CN" altLang="en-US" b="1" dirty="0">
                <a:solidFill>
                  <a:schemeClr val="tx1"/>
                </a:solidFill>
              </a:rPr>
              <a:t>水平系数</a:t>
            </a:r>
          </a:p>
        </p:txBody>
      </p:sp>
      <p:sp>
        <p:nvSpPr>
          <p:cNvPr id="22" name="流程图: 可选过程 21">
            <a:extLst>
              <a:ext uri="{FF2B5EF4-FFF2-40B4-BE49-F238E27FC236}">
                <a16:creationId xmlns:a16="http://schemas.microsoft.com/office/drawing/2014/main" id="{B68BBFD5-255D-4E63-A457-2405108E5951}"/>
              </a:ext>
            </a:extLst>
          </p:cNvPr>
          <p:cNvSpPr/>
          <p:nvPr/>
        </p:nvSpPr>
        <p:spPr>
          <a:xfrm>
            <a:off x="5906515"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2</a:t>
            </a:r>
            <a:r>
              <a:rPr lang="zh-CN" altLang="en-US" b="1" dirty="0">
                <a:solidFill>
                  <a:schemeClr val="tx1"/>
                </a:solidFill>
              </a:rPr>
              <a:t>水平系数</a:t>
            </a:r>
          </a:p>
        </p:txBody>
      </p:sp>
      <p:sp>
        <p:nvSpPr>
          <p:cNvPr id="15" name="箭头: 右 14">
            <a:extLst>
              <a:ext uri="{FF2B5EF4-FFF2-40B4-BE49-F238E27FC236}">
                <a16:creationId xmlns:a16="http://schemas.microsoft.com/office/drawing/2014/main" id="{511207B8-8ABF-4926-9F37-C37056C860F8}"/>
              </a:ext>
            </a:extLst>
          </p:cNvPr>
          <p:cNvSpPr/>
          <p:nvPr/>
        </p:nvSpPr>
        <p:spPr>
          <a:xfrm rot="5400000">
            <a:off x="1133208" y="2076636"/>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B3077D7-0F42-474C-86FB-D401C7156BD2}"/>
              </a:ext>
            </a:extLst>
          </p:cNvPr>
          <p:cNvSpPr/>
          <p:nvPr/>
        </p:nvSpPr>
        <p:spPr>
          <a:xfrm>
            <a:off x="1348161" y="1849741"/>
            <a:ext cx="5595583" cy="1774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440149DB-A457-4B40-B8A4-EEB3E442D138}"/>
              </a:ext>
            </a:extLst>
          </p:cNvPr>
          <p:cNvSpPr/>
          <p:nvPr/>
        </p:nvSpPr>
        <p:spPr>
          <a:xfrm rot="5400000">
            <a:off x="3917351" y="2088576"/>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DF754D52-79C0-4926-A1AC-21B0D64C0477}"/>
              </a:ext>
            </a:extLst>
          </p:cNvPr>
          <p:cNvSpPr/>
          <p:nvPr/>
        </p:nvSpPr>
        <p:spPr>
          <a:xfrm rot="5400000">
            <a:off x="6592314" y="2142314"/>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B186A390-3352-485A-8D56-DD65FF137697}"/>
              </a:ext>
            </a:extLst>
          </p:cNvPr>
          <p:cNvSpPr/>
          <p:nvPr/>
        </p:nvSpPr>
        <p:spPr>
          <a:xfrm rot="5400000">
            <a:off x="3917350" y="1411304"/>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20EB693-8DA8-4616-AFD9-A45019544F41}"/>
              </a:ext>
            </a:extLst>
          </p:cNvPr>
          <p:cNvSpPr txBox="1"/>
          <p:nvPr/>
        </p:nvSpPr>
        <p:spPr>
          <a:xfrm>
            <a:off x="7262981" y="1309949"/>
            <a:ext cx="1020418" cy="769441"/>
          </a:xfrm>
          <a:prstGeom prst="rect">
            <a:avLst/>
          </a:prstGeom>
          <a:noFill/>
        </p:spPr>
        <p:txBody>
          <a:bodyPr wrap="square" rtlCol="0">
            <a:spAutoFit/>
          </a:bodyPr>
          <a:lstStyle/>
          <a:p>
            <a:r>
              <a:rPr lang="en-US" altLang="zh-CN" sz="4400" dirty="0"/>
              <a:t>…….</a:t>
            </a:r>
            <a:endParaRPr lang="zh-CN" altLang="en-US" sz="4400" dirty="0"/>
          </a:p>
        </p:txBody>
      </p:sp>
      <p:sp>
        <p:nvSpPr>
          <p:cNvPr id="29" name="流程图: 可选过程 28">
            <a:extLst>
              <a:ext uri="{FF2B5EF4-FFF2-40B4-BE49-F238E27FC236}">
                <a16:creationId xmlns:a16="http://schemas.microsoft.com/office/drawing/2014/main" id="{ED8EBD32-AC20-492D-880D-1A7536E030E3}"/>
              </a:ext>
            </a:extLst>
          </p:cNvPr>
          <p:cNvSpPr/>
          <p:nvPr/>
        </p:nvSpPr>
        <p:spPr>
          <a:xfrm>
            <a:off x="447408"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0" name="流程图: 可选过程 29">
            <a:extLst>
              <a:ext uri="{FF2B5EF4-FFF2-40B4-BE49-F238E27FC236}">
                <a16:creationId xmlns:a16="http://schemas.microsoft.com/office/drawing/2014/main" id="{522378E0-6901-4291-B241-10802B374BB2}"/>
              </a:ext>
            </a:extLst>
          </p:cNvPr>
          <p:cNvSpPr/>
          <p:nvPr/>
        </p:nvSpPr>
        <p:spPr>
          <a:xfrm>
            <a:off x="3231552"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1" name="流程图: 可选过程 30">
            <a:extLst>
              <a:ext uri="{FF2B5EF4-FFF2-40B4-BE49-F238E27FC236}">
                <a16:creationId xmlns:a16="http://schemas.microsoft.com/office/drawing/2014/main" id="{4AE1D4E6-3DB2-45EE-8896-CAE390793BB7}"/>
              </a:ext>
            </a:extLst>
          </p:cNvPr>
          <p:cNvSpPr/>
          <p:nvPr/>
        </p:nvSpPr>
        <p:spPr>
          <a:xfrm>
            <a:off x="5961105"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2" name="箭头: 右 31">
            <a:extLst>
              <a:ext uri="{FF2B5EF4-FFF2-40B4-BE49-F238E27FC236}">
                <a16:creationId xmlns:a16="http://schemas.microsoft.com/office/drawing/2014/main" id="{429680A3-3F3D-4DC0-9182-8D10823330B6}"/>
              </a:ext>
            </a:extLst>
          </p:cNvPr>
          <p:cNvSpPr/>
          <p:nvPr/>
        </p:nvSpPr>
        <p:spPr>
          <a:xfrm rot="5400000">
            <a:off x="1254542" y="3211485"/>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3B94D7B1-1698-48AD-B932-01313053454C}"/>
              </a:ext>
            </a:extLst>
          </p:cNvPr>
          <p:cNvSpPr/>
          <p:nvPr/>
        </p:nvSpPr>
        <p:spPr>
          <a:xfrm rot="5400000">
            <a:off x="4107516" y="3189879"/>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74CF2FE7-ED91-42A2-81CD-B9CF8192B99D}"/>
              </a:ext>
            </a:extLst>
          </p:cNvPr>
          <p:cNvSpPr/>
          <p:nvPr/>
        </p:nvSpPr>
        <p:spPr>
          <a:xfrm rot="5400000">
            <a:off x="6795534" y="3225857"/>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27EE5D42-2A5A-45C8-B6BB-C69DC909331E}"/>
              </a:ext>
            </a:extLst>
          </p:cNvPr>
          <p:cNvSpPr/>
          <p:nvPr/>
        </p:nvSpPr>
        <p:spPr>
          <a:xfrm rot="5400000">
            <a:off x="1104178"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4BAB004-8F22-4EA6-99B0-2DFC29AA1A1C}"/>
              </a:ext>
            </a:extLst>
          </p:cNvPr>
          <p:cNvSpPr/>
          <p:nvPr/>
        </p:nvSpPr>
        <p:spPr>
          <a:xfrm>
            <a:off x="1283333" y="4813305"/>
            <a:ext cx="5595583" cy="1774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21E5E1F0-5A59-47E5-B7AA-252E5B7A8565}"/>
              </a:ext>
            </a:extLst>
          </p:cNvPr>
          <p:cNvSpPr/>
          <p:nvPr/>
        </p:nvSpPr>
        <p:spPr>
          <a:xfrm rot="5400000">
            <a:off x="3835236"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1AA687B5-ABC4-4ADA-AB7E-F239DA125B81}"/>
              </a:ext>
            </a:extLst>
          </p:cNvPr>
          <p:cNvSpPr/>
          <p:nvPr/>
        </p:nvSpPr>
        <p:spPr>
          <a:xfrm rot="5400000">
            <a:off x="6524813"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355B9667-6CB4-4852-8833-89666661BD4A}"/>
              </a:ext>
            </a:extLst>
          </p:cNvPr>
          <p:cNvSpPr/>
          <p:nvPr/>
        </p:nvSpPr>
        <p:spPr>
          <a:xfrm rot="5400000">
            <a:off x="3923945" y="4963430"/>
            <a:ext cx="416258"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可选过程 41">
            <a:extLst>
              <a:ext uri="{FF2B5EF4-FFF2-40B4-BE49-F238E27FC236}">
                <a16:creationId xmlns:a16="http://schemas.microsoft.com/office/drawing/2014/main" id="{89484325-5130-4B07-BE92-F9489A7B58F1}"/>
              </a:ext>
            </a:extLst>
          </p:cNvPr>
          <p:cNvSpPr/>
          <p:nvPr/>
        </p:nvSpPr>
        <p:spPr>
          <a:xfrm>
            <a:off x="3163313" y="5337038"/>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平稳小波逆变化</a:t>
            </a:r>
          </a:p>
        </p:txBody>
      </p:sp>
    </p:spTree>
    <p:extLst>
      <p:ext uri="{BB962C8B-B14F-4D97-AF65-F5344CB8AC3E}">
        <p14:creationId xmlns:p14="http://schemas.microsoft.com/office/powerpoint/2010/main" val="30915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27669A3-6C88-472D-9FCA-2F736ABDDBD3}"/>
              </a:ext>
            </a:extLst>
          </p:cNvPr>
          <p:cNvGrpSpPr>
            <a:grpSpLocks noChangeAspect="1"/>
          </p:cNvGrpSpPr>
          <p:nvPr/>
        </p:nvGrpSpPr>
        <p:grpSpPr>
          <a:xfrm>
            <a:off x="684000" y="908367"/>
            <a:ext cx="7776000" cy="5451414"/>
            <a:chOff x="-2006282" y="0"/>
            <a:chExt cx="8343900" cy="5849545"/>
          </a:xfrm>
        </p:grpSpPr>
        <p:grpSp>
          <p:nvGrpSpPr>
            <p:cNvPr id="24" name="组合 23">
              <a:extLst>
                <a:ext uri="{FF2B5EF4-FFF2-40B4-BE49-F238E27FC236}">
                  <a16:creationId xmlns:a16="http://schemas.microsoft.com/office/drawing/2014/main" id="{DC2BD150-9276-443F-9032-BF6873A77841}"/>
                </a:ext>
              </a:extLst>
            </p:cNvPr>
            <p:cNvGrpSpPr/>
            <p:nvPr/>
          </p:nvGrpSpPr>
          <p:grpSpPr>
            <a:xfrm>
              <a:off x="0" y="0"/>
              <a:ext cx="4902836" cy="4657195"/>
              <a:chOff x="0" y="0"/>
              <a:chExt cx="4903192" cy="4657618"/>
            </a:xfrm>
          </p:grpSpPr>
          <p:grpSp>
            <p:nvGrpSpPr>
              <p:cNvPr id="26" name="组合 25">
                <a:extLst>
                  <a:ext uri="{FF2B5EF4-FFF2-40B4-BE49-F238E27FC236}">
                    <a16:creationId xmlns:a16="http://schemas.microsoft.com/office/drawing/2014/main" id="{B847818A-DA0D-4313-B3AE-1C7221FBFC45}"/>
                  </a:ext>
                </a:extLst>
              </p:cNvPr>
              <p:cNvGrpSpPr/>
              <p:nvPr/>
            </p:nvGrpSpPr>
            <p:grpSpPr>
              <a:xfrm>
                <a:off x="0" y="0"/>
                <a:ext cx="2298065" cy="224673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7" name="组合 26">
                <a:extLst>
                  <a:ext uri="{FF2B5EF4-FFF2-40B4-BE49-F238E27FC236}">
                    <a16:creationId xmlns:a16="http://schemas.microsoft.com/office/drawing/2014/main" id="{35064E30-6031-4391-8215-F408B3FFD2CA}"/>
                  </a:ext>
                </a:extLst>
              </p:cNvPr>
              <p:cNvGrpSpPr/>
              <p:nvPr/>
            </p:nvGrpSpPr>
            <p:grpSpPr>
              <a:xfrm>
                <a:off x="2580362" y="0"/>
                <a:ext cx="2322830" cy="2246732"/>
                <a:chOff x="0" y="0"/>
                <a:chExt cx="2323578" cy="2246732"/>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4">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28" name="组合 27">
                <a:extLst>
                  <a:ext uri="{FF2B5EF4-FFF2-40B4-BE49-F238E27FC236}">
                    <a16:creationId xmlns:a16="http://schemas.microsoft.com/office/drawing/2014/main" id="{0E3A43C3-A747-4062-96D9-5FADA5973F90}"/>
                  </a:ext>
                </a:extLst>
              </p:cNvPr>
              <p:cNvGrpSpPr/>
              <p:nvPr/>
            </p:nvGrpSpPr>
            <p:grpSpPr>
              <a:xfrm>
                <a:off x="0" y="2392471"/>
                <a:ext cx="4878888" cy="2265147"/>
                <a:chOff x="0" y="0"/>
                <a:chExt cx="4878888" cy="2265147"/>
              </a:xfrm>
            </p:grpSpPr>
            <p:grpSp>
              <p:nvGrpSpPr>
                <p:cNvPr id="29" name="组合 28">
                  <a:extLst>
                    <a:ext uri="{FF2B5EF4-FFF2-40B4-BE49-F238E27FC236}">
                      <a16:creationId xmlns:a16="http://schemas.microsoft.com/office/drawing/2014/main" id="{0B0FFECB-614D-4015-B679-7FD08160B124}"/>
                    </a:ext>
                  </a:extLst>
                </p:cNvPr>
                <p:cNvGrpSpPr/>
                <p:nvPr/>
              </p:nvGrpSpPr>
              <p:grpSpPr>
                <a:xfrm>
                  <a:off x="0" y="0"/>
                  <a:ext cx="2298065" cy="2265147"/>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5">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580362" y="0"/>
                  <a:ext cx="2298526" cy="2265147"/>
                  <a:chOff x="0" y="0"/>
                  <a:chExt cx="2298526" cy="2265147"/>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6">
                    <a:extLst>
                      <a:ext uri="{28A0092B-C50C-407E-A947-70E740481C1C}">
                        <a14:useLocalDpi xmlns:a14="http://schemas.microsoft.com/office/drawing/2010/main" val="0"/>
                      </a:ext>
                    </a:extLst>
                  </a:blip>
                  <a:srcRect l="13025" t="7284" r="9453" b="11198"/>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p:sp>
          <p:nvSpPr>
            <p:cNvPr id="25" name="文本框 333">
              <a:extLst>
                <a:ext uri="{FF2B5EF4-FFF2-40B4-BE49-F238E27FC236}">
                  <a16:creationId xmlns:a16="http://schemas.microsoft.com/office/drawing/2014/main" id="{28616411-9763-4160-9054-43F9D8BD9D14}"/>
                </a:ext>
              </a:extLst>
            </p:cNvPr>
            <p:cNvSpPr txBox="1"/>
            <p:nvPr/>
          </p:nvSpPr>
          <p:spPr>
            <a:xfrm>
              <a:off x="-2006282" y="4734560"/>
              <a:ext cx="8343900" cy="111498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平稳小波傅立叶滤波林肯脸条纹叠加图：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grpSp>
    </p:spTree>
    <p:extLst>
      <p:ext uri="{BB962C8B-B14F-4D97-AF65-F5344CB8AC3E}">
        <p14:creationId xmlns:p14="http://schemas.microsoft.com/office/powerpoint/2010/main" val="4255777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Tree>
    <p:extLst>
      <p:ext uri="{BB962C8B-B14F-4D97-AF65-F5344CB8AC3E}">
        <p14:creationId xmlns:p14="http://schemas.microsoft.com/office/powerpoint/2010/main" val="59288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solidFill>
                  <a:schemeClr val="accent1"/>
                </a:solidFill>
              </a:rPr>
              <a:t>计算相位分布</a:t>
            </a:r>
            <a:endParaRPr lang="en-US" altLang="zh-CN" dirty="0">
              <a:solidFill>
                <a:schemeClr val="accent1"/>
              </a:solidFill>
            </a:endParaRPr>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64796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xmlns="">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solidFill>
                  <a:schemeClr val="accent1"/>
                </a:solidFill>
              </a:rPr>
              <a:t>相位提取</a:t>
            </a:r>
            <a:endParaRPr lang="en-US" altLang="zh-CN" dirty="0">
              <a:solidFill>
                <a:schemeClr val="accent1"/>
              </a:solidFill>
            </a:endParaRPr>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3834892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xmlns="">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xmlns="">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657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xmlns="">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521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solidFill>
                  <a:schemeClr val="accent1"/>
                </a:solidFill>
              </a:rPr>
              <a:t>相位展开</a:t>
            </a:r>
            <a:endParaRPr lang="en-US" altLang="zh-CN" dirty="0">
              <a:solidFill>
                <a:schemeClr val="accent1"/>
              </a:solidFill>
            </a:endParaRPr>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3747186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xmlns="">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xmlns="">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39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7459" y="813164"/>
            <a:ext cx="2949178" cy="699729"/>
          </a:xfrm>
        </p:spPr>
        <p:txBody>
          <a:bodyPr/>
          <a:lstStyle/>
          <a:p>
            <a:pPr marL="571500" indent="-571500">
              <a:buFont typeface="+mj-ea"/>
              <a:buAutoNum type="ea1JpnChsDbPeriod"/>
            </a:pPr>
            <a:r>
              <a:rPr lang="zh-CN" altLang="en-US" dirty="0"/>
              <a:t>研究背景</a:t>
            </a:r>
          </a:p>
        </p:txBody>
      </p:sp>
      <p:pic>
        <p:nvPicPr>
          <p:cNvPr id="7" name="内容占位符 6">
            <a:extLst>
              <a:ext uri="{FF2B5EF4-FFF2-40B4-BE49-F238E27FC236}">
                <a16:creationId xmlns:a16="http://schemas.microsoft.com/office/drawing/2014/main" id="{8A6330B0-99E4-4F94-AC65-0B05C0A1A8DA}"/>
              </a:ext>
            </a:extLst>
          </p:cNvPr>
          <p:cNvPicPr>
            <a:picLocks noGrp="1" noChangeAspect="1"/>
          </p:cNvPicPr>
          <p:nvPr>
            <p:ph type="pic" idx="1"/>
          </p:nvPr>
        </p:nvPicPr>
        <p:blipFill>
          <a:blip r:embed="rId3"/>
          <a:srcRect t="12324" b="12324"/>
          <a:stretch>
            <a:fillRect/>
          </a:stretch>
        </p:blipFill>
        <p:spPr>
          <a:prstGeom prst="rect">
            <a:avLst/>
          </a:prstGeom>
        </p:spPr>
      </p:pic>
      <p:sp>
        <p:nvSpPr>
          <p:cNvPr id="4" name="文本框 3">
            <a:extLst>
              <a:ext uri="{FF2B5EF4-FFF2-40B4-BE49-F238E27FC236}">
                <a16:creationId xmlns:a16="http://schemas.microsoft.com/office/drawing/2014/main" id="{501CB4B3-69C0-4367-A5A5-4C535279821B}"/>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pic>
        <p:nvPicPr>
          <p:cNvPr id="8" name="图片 7">
            <a:extLst>
              <a:ext uri="{FF2B5EF4-FFF2-40B4-BE49-F238E27FC236}">
                <a16:creationId xmlns:a16="http://schemas.microsoft.com/office/drawing/2014/main" id="{59D40E0F-4B69-4D9B-86DE-D84F10881C7B}"/>
              </a:ext>
            </a:extLst>
          </p:cNvPr>
          <p:cNvPicPr>
            <a:picLocks noChangeAspect="1"/>
          </p:cNvPicPr>
          <p:nvPr/>
        </p:nvPicPr>
        <p:blipFill>
          <a:blip r:embed="rId4"/>
          <a:stretch>
            <a:fillRect/>
          </a:stretch>
        </p:blipFill>
        <p:spPr>
          <a:xfrm>
            <a:off x="1384516" y="1688094"/>
            <a:ext cx="2895935" cy="4232055"/>
          </a:xfrm>
          <a:prstGeom prst="rect">
            <a:avLst/>
          </a:prstGeom>
        </p:spPr>
      </p:pic>
      <p:sp>
        <p:nvSpPr>
          <p:cNvPr id="9" name="文本框 8">
            <a:extLst>
              <a:ext uri="{FF2B5EF4-FFF2-40B4-BE49-F238E27FC236}">
                <a16:creationId xmlns:a16="http://schemas.microsoft.com/office/drawing/2014/main" id="{43C56EDA-6E0F-4AFB-82A9-D72781B9EA16}"/>
              </a:ext>
            </a:extLst>
          </p:cNvPr>
          <p:cNvSpPr txBox="1"/>
          <p:nvPr/>
        </p:nvSpPr>
        <p:spPr>
          <a:xfrm>
            <a:off x="1041400" y="5962441"/>
            <a:ext cx="8229600" cy="923330"/>
          </a:xfrm>
          <a:prstGeom prst="rect">
            <a:avLst/>
          </a:prstGeom>
          <a:noFill/>
        </p:spPr>
        <p:txBody>
          <a:bodyPr wrap="square" rtlCol="0">
            <a:spAutoFit/>
          </a:bodyPr>
          <a:lstStyle/>
          <a:p>
            <a:r>
              <a:rPr lang="pl-PL" altLang="zh-CN" dirty="0"/>
              <a:t>Takasaki, H. (1970). "Moiré topography." </a:t>
            </a:r>
            <a:r>
              <a:rPr lang="pl-PL" altLang="zh-CN" u="sng" dirty="0"/>
              <a:t>Applied Optics</a:t>
            </a:r>
            <a:r>
              <a:rPr lang="pl-PL" altLang="zh-CN" dirty="0"/>
              <a:t> </a:t>
            </a:r>
            <a:r>
              <a:rPr lang="pl-PL" altLang="zh-CN" b="1" dirty="0"/>
              <a:t>9</a:t>
            </a:r>
            <a:r>
              <a:rPr lang="pl-PL" altLang="zh-CN" dirty="0"/>
              <a:t>(6): 1467-1472.</a:t>
            </a:r>
          </a:p>
          <a:p>
            <a:r>
              <a:rPr lang="pl-PL" altLang="zh-CN" dirty="0"/>
              <a:t>	</a:t>
            </a:r>
          </a:p>
          <a:p>
            <a:endParaRPr lang="zh-CN" altLang="en-US" b="1" dirty="0"/>
          </a:p>
        </p:txBody>
      </p:sp>
    </p:spTree>
    <p:extLst>
      <p:ext uri="{BB962C8B-B14F-4D97-AF65-F5344CB8AC3E}">
        <p14:creationId xmlns:p14="http://schemas.microsoft.com/office/powerpoint/2010/main" val="564333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
        <p:nvSpPr>
          <p:cNvPr id="21" name="文本框 20">
            <a:extLst>
              <a:ext uri="{FF2B5EF4-FFF2-40B4-BE49-F238E27FC236}">
                <a16:creationId xmlns:a16="http://schemas.microsoft.com/office/drawing/2014/main" id="{9D0D8607-4722-45FF-ABD2-083B9FAF11BF}"/>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4286680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D8DB9D3-F1F8-4DB4-827B-1ACA411B2D4F}"/>
                  </a:ext>
                </a:extLst>
              </p:cNvPr>
              <p:cNvSpPr/>
              <p:nvPr/>
            </p:nvSpPr>
            <p:spPr>
              <a:xfrm>
                <a:off x="5638215" y="796213"/>
                <a:ext cx="2188356" cy="618374"/>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xmlns="">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638215" y="796213"/>
                <a:ext cx="2188356" cy="618374"/>
              </a:xfrm>
              <a:prstGeom prst="rect">
                <a:avLst/>
              </a:prstGeom>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7" name="文本框 6">
            <a:extLst>
              <a:ext uri="{FF2B5EF4-FFF2-40B4-BE49-F238E27FC236}">
                <a16:creationId xmlns:a16="http://schemas.microsoft.com/office/drawing/2014/main" id="{88D190DA-E0BA-4E65-BE7F-06444C87D010}"/>
              </a:ext>
            </a:extLst>
          </p:cNvPr>
          <p:cNvSpPr txBox="1"/>
          <p:nvPr/>
        </p:nvSpPr>
        <p:spPr>
          <a:xfrm>
            <a:off x="767383" y="1524747"/>
            <a:ext cx="779352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提出了一个时间系统的线性校准过程</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实现了数字莫尔条纹的产生和滤波</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实现了相位的提取和展开</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自带</a:t>
            </a:r>
            <a:r>
              <a:rPr lang="en-US" altLang="zh-CN" sz="2400" dirty="0">
                <a:latin typeface="微软雅黑" panose="020B0503020204020204" pitchFamily="34" charset="-122"/>
                <a:ea typeface="微软雅黑" panose="020B0503020204020204" pitchFamily="34" charset="-122"/>
              </a:rPr>
              <a:t>GPU array </a:t>
            </a:r>
            <a:r>
              <a:rPr lang="zh-CN" altLang="en-US" sz="2400" dirty="0">
                <a:latin typeface="微软雅黑" panose="020B0503020204020204" pitchFamily="34" charset="-122"/>
                <a:ea typeface="微软雅黑" panose="020B0503020204020204" pitchFamily="34" charset="-122"/>
              </a:rPr>
              <a:t>加速</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920BDFF-39A0-45CA-B5DC-00631F20FF5E}"/>
              </a:ext>
            </a:extLst>
          </p:cNvPr>
          <p:cNvSpPr/>
          <p:nvPr/>
        </p:nvSpPr>
        <p:spPr>
          <a:xfrm>
            <a:off x="628650" y="5539854"/>
            <a:ext cx="8515350" cy="646331"/>
          </a:xfrm>
          <a:prstGeom prst="rect">
            <a:avLst/>
          </a:prstGeom>
        </p:spPr>
        <p:txBody>
          <a:bodyPr wrap="square">
            <a:spAutoFit/>
          </a:bodyPr>
          <a:lstStyle/>
          <a:p>
            <a:r>
              <a:rPr lang="en-US" altLang="zh-CN" dirty="0">
                <a:solidFill>
                  <a:srgbClr val="222222"/>
                </a:solidFill>
                <a:latin typeface="Arial" panose="020B0604020202020204" pitchFamily="34" charset="0"/>
              </a:rPr>
              <a:t>Kao, </a:t>
            </a:r>
            <a:r>
              <a:rPr lang="en-US" altLang="zh-CN" dirty="0" err="1">
                <a:solidFill>
                  <a:srgbClr val="222222"/>
                </a:solidFill>
                <a:latin typeface="Arial" panose="020B0604020202020204" pitchFamily="34" charset="0"/>
              </a:rPr>
              <a:t>Imin</a:t>
            </a:r>
            <a:r>
              <a:rPr lang="en-US" altLang="zh-CN" dirty="0">
                <a:solidFill>
                  <a:srgbClr val="222222"/>
                </a:solidFill>
                <a:latin typeface="Arial" panose="020B0604020202020204" pitchFamily="34" charset="0"/>
              </a:rPr>
              <a:t>, and Fu-Pen Chiang. "Shadow </a:t>
            </a:r>
            <a:r>
              <a:rPr lang="en-US" altLang="zh-CN" dirty="0" err="1">
                <a:solidFill>
                  <a:srgbClr val="222222"/>
                </a:solidFill>
                <a:latin typeface="Arial" panose="020B0604020202020204" pitchFamily="34" charset="0"/>
              </a:rPr>
              <a:t>moire</a:t>
            </a:r>
            <a:r>
              <a:rPr lang="en-US" altLang="zh-CN" dirty="0">
                <a:solidFill>
                  <a:srgbClr val="222222"/>
                </a:solidFill>
                <a:latin typeface="Arial" panose="020B0604020202020204" pitchFamily="34" charset="0"/>
              </a:rPr>
              <a:t> surface measurement using </a:t>
            </a:r>
            <a:r>
              <a:rPr lang="en-US" altLang="zh-CN" dirty="0" err="1">
                <a:solidFill>
                  <a:srgbClr val="222222"/>
                </a:solidFill>
                <a:latin typeface="Arial" panose="020B0604020202020204" pitchFamily="34" charset="0"/>
              </a:rPr>
              <a:t>talbot</a:t>
            </a:r>
            <a:r>
              <a:rPr lang="en-US" altLang="zh-CN" dirty="0">
                <a:solidFill>
                  <a:srgbClr val="222222"/>
                </a:solidFill>
                <a:latin typeface="Arial" panose="020B0604020202020204" pitchFamily="34" charset="0"/>
              </a:rPr>
              <a:t> effect." U.S. Patent No. 6,731,391. 4 May 2004.</a:t>
            </a:r>
            <a:endParaRPr lang="zh-CN" altLang="en-US" dirty="0"/>
          </a:p>
        </p:txBody>
      </p:sp>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pic>
        <p:nvPicPr>
          <p:cNvPr id="23" name="图片占位符 22">
            <a:extLst>
              <a:ext uri="{FF2B5EF4-FFF2-40B4-BE49-F238E27FC236}">
                <a16:creationId xmlns:a16="http://schemas.microsoft.com/office/drawing/2014/main" id="{FFE869E8-54F5-4C48-B9DD-2E829A35AE2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4158" b="14158"/>
          <a:stretch>
            <a:fillRect/>
          </a:stretch>
        </p:blipFill>
        <p:spPr>
          <a:xfrm rot="16200000">
            <a:off x="4044552" y="788466"/>
            <a:ext cx="4629150" cy="4873625"/>
          </a:xfrm>
        </p:spPr>
      </p:pic>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1" y="2301081"/>
            <a:ext cx="3107272"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solidFill>
                  <a:schemeClr val="accent1"/>
                </a:solidFill>
                <a:latin typeface="微软雅黑" panose="020B0503020204020204" pitchFamily="34" charset="-122"/>
                <a:ea typeface="微软雅黑" panose="020B0503020204020204" pitchFamily="34" charset="-122"/>
              </a:rPr>
              <a:t>阴影莫尔三维测量</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投影莫尔三维测量</a:t>
            </a:r>
            <a:endParaRPr lang="en-US" altLang="zh-CN" sz="18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莫尔测量最新进展</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15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pic>
        <p:nvPicPr>
          <p:cNvPr id="23" name="图片占位符 22">
            <a:extLst>
              <a:ext uri="{FF2B5EF4-FFF2-40B4-BE49-F238E27FC236}">
                <a16:creationId xmlns:a16="http://schemas.microsoft.com/office/drawing/2014/main" id="{FFE869E8-54F5-4C48-B9DD-2E829A35AE2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4044552" y="1727195"/>
            <a:ext cx="4629150" cy="2996167"/>
          </a:xfrm>
        </p:spPr>
      </p:pic>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0" y="2301081"/>
            <a:ext cx="3160281"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阴影莫尔三维测量</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solidFill>
                  <a:schemeClr val="accent1"/>
                </a:solidFill>
                <a:latin typeface="微软雅黑" panose="020B0503020204020204" pitchFamily="34" charset="-122"/>
                <a:ea typeface="微软雅黑" panose="020B0503020204020204" pitchFamily="34" charset="-122"/>
              </a:rPr>
              <a:t>投影莫尔三维测量</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莫尔测量最新进展</a:t>
            </a:r>
            <a:endParaRPr lang="en-US" altLang="zh-CN" sz="20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0DEDD9B-F0C7-40C9-A557-8897E8DDEBE9}"/>
              </a:ext>
            </a:extLst>
          </p:cNvPr>
          <p:cNvSpPr/>
          <p:nvPr/>
        </p:nvSpPr>
        <p:spPr>
          <a:xfrm>
            <a:off x="658710" y="5341694"/>
            <a:ext cx="7886699" cy="923330"/>
          </a:xfrm>
          <a:prstGeom prst="rect">
            <a:avLst/>
          </a:prstGeom>
        </p:spPr>
        <p:txBody>
          <a:bodyPr wrap="square">
            <a:spAutoFit/>
          </a:bodyPr>
          <a:lstStyle/>
          <a:p>
            <a:r>
              <a:rPr lang="en-US" altLang="zh-CN" dirty="0">
                <a:solidFill>
                  <a:srgbClr val="222222"/>
                </a:solidFill>
                <a:latin typeface="Arial" panose="020B0604020202020204" pitchFamily="34" charset="0"/>
              </a:rPr>
              <a:t>Mohammadi, Fatemeh. "3D optical metrology by digital moiré: Pixel-wise calibration refinement, grid removal, and temporal phase unwrapping." (2017).</a:t>
            </a:r>
            <a:endParaRPr lang="zh-CN" altLang="en-US" dirty="0"/>
          </a:p>
        </p:txBody>
      </p:sp>
    </p:spTree>
    <p:extLst>
      <p:ext uri="{BB962C8B-B14F-4D97-AF65-F5344CB8AC3E}">
        <p14:creationId xmlns:p14="http://schemas.microsoft.com/office/powerpoint/2010/main" val="226461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0" y="2301081"/>
            <a:ext cx="3135141"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阴影莫尔三维测量</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投影莫尔三维测量</a:t>
            </a:r>
            <a:endParaRPr lang="en-US" altLang="zh-CN" sz="18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solidFill>
                  <a:schemeClr val="accent1"/>
                </a:solidFill>
                <a:latin typeface="微软雅黑" panose="020B0503020204020204" pitchFamily="34" charset="-122"/>
                <a:ea typeface="微软雅黑" panose="020B0503020204020204" pitchFamily="34" charset="-122"/>
              </a:rPr>
              <a:t>莫尔测量最新进展</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1C80058-EC7B-4B36-9AE1-20534140FB97}"/>
              </a:ext>
            </a:extLst>
          </p:cNvPr>
          <p:cNvSpPr/>
          <p:nvPr/>
        </p:nvSpPr>
        <p:spPr>
          <a:xfrm>
            <a:off x="766977" y="5662680"/>
            <a:ext cx="7886699"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Feng, </a:t>
            </a:r>
            <a:r>
              <a:rPr lang="en-US" altLang="zh-CN" dirty="0" err="1">
                <a:latin typeface="Arial" panose="020B0604020202020204" pitchFamily="34" charset="0"/>
                <a:cs typeface="Arial" panose="020B0604020202020204" pitchFamily="34" charset="0"/>
              </a:rPr>
              <a:t>Shijie</a:t>
            </a:r>
            <a:r>
              <a:rPr lang="en-US" altLang="zh-CN" dirty="0">
                <a:latin typeface="Arial" panose="020B0604020202020204" pitchFamily="34" charset="0"/>
                <a:cs typeface="Arial" panose="020B0604020202020204" pitchFamily="34" charset="0"/>
              </a:rPr>
              <a:t>, et al. "Fringe pattern analysis using deep learning." </a:t>
            </a:r>
            <a:r>
              <a:rPr lang="en-US" altLang="zh-CN" i="1" dirty="0">
                <a:latin typeface="Arial" panose="020B0604020202020204" pitchFamily="34" charset="0"/>
                <a:cs typeface="Arial" panose="020B0604020202020204" pitchFamily="34" charset="0"/>
              </a:rPr>
              <a:t>Advanced Photonics</a:t>
            </a:r>
            <a:r>
              <a:rPr lang="en-US" altLang="zh-CN" dirty="0">
                <a:latin typeface="Arial" panose="020B0604020202020204" pitchFamily="34" charset="0"/>
                <a:cs typeface="Arial" panose="020B0604020202020204" pitchFamily="34" charset="0"/>
              </a:rPr>
              <a:t> 1.2 (2019): 025001.</a:t>
            </a:r>
            <a:endParaRPr lang="zh-CN" altLang="en-US" dirty="0">
              <a:latin typeface="Arial" panose="020B0604020202020204" pitchFamily="34" charset="0"/>
              <a:cs typeface="Arial" panose="020B0604020202020204" pitchFamily="34" charset="0"/>
            </a:endParaRPr>
          </a:p>
        </p:txBody>
      </p:sp>
      <p:pic>
        <p:nvPicPr>
          <p:cNvPr id="5" name="图片占位符 4">
            <a:extLst>
              <a:ext uri="{FF2B5EF4-FFF2-40B4-BE49-F238E27FC236}">
                <a16:creationId xmlns:a16="http://schemas.microsoft.com/office/drawing/2014/main" id="{E8498A81-BF32-4B6E-8B23-A30C5CDD741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521" t="6486" r="3559"/>
          <a:stretch/>
        </p:blipFill>
        <p:spPr>
          <a:xfrm>
            <a:off x="3764982" y="1875773"/>
            <a:ext cx="4887350" cy="2365487"/>
          </a:xfrm>
        </p:spPr>
      </p:pic>
    </p:spTree>
    <p:extLst>
      <p:ext uri="{BB962C8B-B14F-4D97-AF65-F5344CB8AC3E}">
        <p14:creationId xmlns:p14="http://schemas.microsoft.com/office/powerpoint/2010/main" val="71191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t>相位高度关系</a:t>
            </a:r>
            <a:endParaRPr lang="en-US" altLang="zh-CN" sz="2800" dirty="0"/>
          </a:p>
          <a:p>
            <a:pPr marL="342900" indent="-342900">
              <a:lnSpc>
                <a:spcPct val="200000"/>
              </a:lnSpc>
              <a:buFont typeface="+mj-lt"/>
              <a:buAutoNum type="arabicPeriod"/>
            </a:pPr>
            <a:r>
              <a:rPr lang="zh-CN" altLang="en-US" sz="2800" dirty="0"/>
              <a:t>实物系统校准</a:t>
            </a:r>
          </a:p>
        </p:txBody>
      </p:sp>
    </p:spTree>
    <p:extLst>
      <p:ext uri="{BB962C8B-B14F-4D97-AF65-F5344CB8AC3E}">
        <p14:creationId xmlns:p14="http://schemas.microsoft.com/office/powerpoint/2010/main" val="373656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solidFill>
                  <a:schemeClr val="accent1"/>
                </a:solidFill>
              </a:rPr>
              <a:t>相位高度关系</a:t>
            </a:r>
            <a:endParaRPr lang="en-US" altLang="zh-CN" sz="2800" dirty="0">
              <a:solidFill>
                <a:schemeClr val="accent1"/>
              </a:solidFill>
            </a:endParaRPr>
          </a:p>
          <a:p>
            <a:pPr marL="342900" indent="-342900">
              <a:lnSpc>
                <a:spcPct val="200000"/>
              </a:lnSpc>
              <a:buFont typeface="+mj-lt"/>
              <a:buAutoNum type="arabicPeriod"/>
            </a:pPr>
            <a:r>
              <a:rPr lang="zh-CN" altLang="en-US" sz="2800" dirty="0"/>
              <a:t>实物系统校准</a:t>
            </a:r>
          </a:p>
        </p:txBody>
      </p:sp>
    </p:spTree>
    <p:extLst>
      <p:ext uri="{BB962C8B-B14F-4D97-AF65-F5344CB8AC3E}">
        <p14:creationId xmlns:p14="http://schemas.microsoft.com/office/powerpoint/2010/main" val="325589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433726" y="2009870"/>
            <a:ext cx="5850227" cy="4199671"/>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A3FA47DD-4F2D-4EB8-8129-B26A6C82078E}"/>
                  </a:ext>
                </a:extLst>
              </p:cNvPr>
              <p:cNvSpPr/>
              <p:nvPr/>
            </p:nvSpPr>
            <p:spPr>
              <a:xfrm>
                <a:off x="1" y="1994242"/>
                <a:ext cx="3355599" cy="67512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𝐶𝑃</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𝐴𝐵</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0">
                                  <a:latin typeface="Cambria Math" panose="02040503050406030204" pitchFamily="18" charset="0"/>
                                </a:rPr>
                                <m:t>2</m:t>
                              </m:r>
                              <m:r>
                                <a:rPr lang="zh-CN" altLang="en-US" i="1">
                                  <a:latin typeface="Cambria Math" panose="02040503050406030204" pitchFamily="18" charset="0"/>
                                </a:rPr>
                                <m:t>𝜋</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oMath>
                  </m:oMathPara>
                </a14:m>
                <a:endParaRPr lang="zh-CN" altLang="en-US" dirty="0"/>
              </a:p>
            </p:txBody>
          </p:sp>
        </mc:Choice>
        <mc:Fallback>
          <p:sp>
            <p:nvSpPr>
              <p:cNvPr id="10" name="矩形 9">
                <a:extLst>
                  <a:ext uri="{FF2B5EF4-FFF2-40B4-BE49-F238E27FC236}">
                    <a16:creationId xmlns:a16="http://schemas.microsoft.com/office/drawing/2014/main" id="{A3FA47DD-4F2D-4EB8-8129-B26A6C82078E}"/>
                  </a:ext>
                </a:extLst>
              </p:cNvPr>
              <p:cNvSpPr>
                <a:spLocks noRot="1" noChangeAspect="1" noMove="1" noResize="1" noEditPoints="1" noAdjustHandles="1" noChangeArrowheads="1" noChangeShapeType="1" noTextEdit="1"/>
              </p:cNvSpPr>
              <p:nvPr/>
            </p:nvSpPr>
            <p:spPr>
              <a:xfrm>
                <a:off x="1" y="1994242"/>
                <a:ext cx="3355599" cy="675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CA54612F-34ED-418F-B7DB-4973970B8041}"/>
                  </a:ext>
                </a:extLst>
              </p:cNvPr>
              <p:cNvSpPr/>
              <p:nvPr/>
            </p:nvSpPr>
            <p:spPr>
              <a:xfrm>
                <a:off x="1" y="3027256"/>
                <a:ext cx="3355598" cy="677173"/>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𝑀𝐸</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𝑂𝐷</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r>
                            <a:rPr lang="zh-CN" altLang="en-US" i="0">
                              <a:latin typeface="Cambria Math" panose="02040503050406030204" pitchFamily="18" charset="0"/>
                            </a:rPr>
                            <m:t>−</m:t>
                          </m:r>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oMath>
                  </m:oMathPara>
                </a14:m>
                <a:endParaRPr lang="zh-CN" altLang="en-US" dirty="0"/>
              </a:p>
            </p:txBody>
          </p:sp>
        </mc:Choice>
        <mc:Fallback>
          <p:sp>
            <p:nvSpPr>
              <p:cNvPr id="11" name="矩形 10">
                <a:extLst>
                  <a:ext uri="{FF2B5EF4-FFF2-40B4-BE49-F238E27FC236}">
                    <a16:creationId xmlns:a16="http://schemas.microsoft.com/office/drawing/2014/main" id="{CA54612F-34ED-418F-B7DB-4973970B8041}"/>
                  </a:ext>
                </a:extLst>
              </p:cNvPr>
              <p:cNvSpPr>
                <a:spLocks noRot="1" noChangeAspect="1" noMove="1" noResize="1" noEditPoints="1" noAdjustHandles="1" noChangeArrowheads="1" noChangeShapeType="1" noTextEdit="1"/>
              </p:cNvSpPr>
              <p:nvPr/>
            </p:nvSpPr>
            <p:spPr>
              <a:xfrm>
                <a:off x="1" y="3027256"/>
                <a:ext cx="3355598"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E5FC2D1-3620-4FEE-8A22-0C86DDC213C1}"/>
                  </a:ext>
                </a:extLst>
              </p:cNvPr>
              <p:cNvSpPr/>
              <p:nvPr/>
            </p:nvSpPr>
            <p:spPr>
              <a:xfrm>
                <a:off x="0" y="4056354"/>
                <a:ext cx="3355599"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den>
                      </m:f>
                    </m:oMath>
                  </m:oMathPara>
                </a14:m>
                <a:endParaRPr lang="zh-CN" altLang="en-US" dirty="0"/>
              </a:p>
            </p:txBody>
          </p:sp>
        </mc:Choice>
        <mc:Fallback>
          <p:sp>
            <p:nvSpPr>
              <p:cNvPr id="15" name="矩形 14">
                <a:extLst>
                  <a:ext uri="{FF2B5EF4-FFF2-40B4-BE49-F238E27FC236}">
                    <a16:creationId xmlns:a16="http://schemas.microsoft.com/office/drawing/2014/main" id="{BE5FC2D1-3620-4FEE-8A22-0C86DDC213C1}"/>
                  </a:ext>
                </a:extLst>
              </p:cNvPr>
              <p:cNvSpPr>
                <a:spLocks noRot="1" noChangeAspect="1" noMove="1" noResize="1" noEditPoints="1" noAdjustHandles="1" noChangeArrowheads="1" noChangeShapeType="1" noTextEdit="1"/>
              </p:cNvSpPr>
              <p:nvPr/>
            </p:nvSpPr>
            <p:spPr>
              <a:xfrm>
                <a:off x="0" y="4056354"/>
                <a:ext cx="3355599" cy="9007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64A96AE5-024A-4AF4-8924-11763B35CAB7}"/>
                  </a:ext>
                </a:extLst>
              </p:cNvPr>
              <p:cNvSpPr/>
              <p:nvPr/>
            </p:nvSpPr>
            <p:spPr>
              <a:xfrm>
                <a:off x="1" y="5308782"/>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p:sp>
            <p:nvSpPr>
              <p:cNvPr id="16" name="矩形 15">
                <a:extLst>
                  <a:ext uri="{FF2B5EF4-FFF2-40B4-BE49-F238E27FC236}">
                    <a16:creationId xmlns:a16="http://schemas.microsoft.com/office/drawing/2014/main" id="{64A96AE5-024A-4AF4-8924-11763B35CAB7}"/>
                  </a:ext>
                </a:extLst>
              </p:cNvPr>
              <p:cNvSpPr>
                <a:spLocks noRot="1" noChangeAspect="1" noMove="1" noResize="1" noEditPoints="1" noAdjustHandles="1" noChangeArrowheads="1" noChangeShapeType="1" noTextEdit="1"/>
              </p:cNvSpPr>
              <p:nvPr/>
            </p:nvSpPr>
            <p:spPr>
              <a:xfrm>
                <a:off x="1" y="5308782"/>
                <a:ext cx="3355598" cy="900759"/>
              </a:xfrm>
              <a:prstGeom prst="rect">
                <a:avLst/>
              </a:prstGeom>
              <a:blipFill>
                <a:blip r:embed="rId7"/>
                <a:stretch>
                  <a:fillRect/>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B5B6AF61-B62E-4952-8978-5CF08477243A}"/>
              </a:ext>
            </a:extLst>
          </p:cNvPr>
          <p:cNvSpPr/>
          <p:nvPr/>
        </p:nvSpPr>
        <p:spPr>
          <a:xfrm rot="5400000">
            <a:off x="1554854" y="374503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08607FD8-12CF-47E5-BE0C-737BE86E0779}"/>
              </a:ext>
            </a:extLst>
          </p:cNvPr>
          <p:cNvSpPr/>
          <p:nvPr/>
        </p:nvSpPr>
        <p:spPr>
          <a:xfrm rot="5400000">
            <a:off x="1554854" y="272576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0D28DD9B-85C3-4E93-B5E5-4085DE19F823}"/>
              </a:ext>
            </a:extLst>
          </p:cNvPr>
          <p:cNvSpPr/>
          <p:nvPr/>
        </p:nvSpPr>
        <p:spPr>
          <a:xfrm rot="5400000">
            <a:off x="1554854" y="500480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3">
            <a:extLst>
              <a:ext uri="{FF2B5EF4-FFF2-40B4-BE49-F238E27FC236}">
                <a16:creationId xmlns:a16="http://schemas.microsoft.com/office/drawing/2014/main" id="{6DAED86B-9F36-4431-B5C6-07CDFBAFECED}"/>
              </a:ext>
            </a:extLst>
          </p:cNvPr>
          <p:cNvSpPr>
            <a:spLocks noGrp="1"/>
          </p:cNvSpPr>
          <p:nvPr>
            <p:ph type="title"/>
          </p:nvPr>
        </p:nvSpPr>
        <p:spPr>
          <a:xfrm>
            <a:off x="517080" y="972220"/>
            <a:ext cx="8109839" cy="880792"/>
          </a:xfrm>
        </p:spPr>
        <p:txBody>
          <a:bodyPr>
            <a:normAutofit/>
          </a:bodyPr>
          <a:lstStyle/>
          <a:p>
            <a:r>
              <a:rPr lang="zh-CN" altLang="en-US" dirty="0"/>
              <a:t>相位</a:t>
            </a:r>
            <a:r>
              <a:rPr lang="en-US" altLang="zh-CN" dirty="0"/>
              <a:t>-</a:t>
            </a:r>
            <a:r>
              <a:rPr lang="zh-CN" altLang="en-US" dirty="0"/>
              <a:t>高度关系</a:t>
            </a:r>
          </a:p>
        </p:txBody>
      </p:sp>
    </p:spTree>
    <p:extLst>
      <p:ext uri="{BB962C8B-B14F-4D97-AF65-F5344CB8AC3E}">
        <p14:creationId xmlns:p14="http://schemas.microsoft.com/office/powerpoint/2010/main" val="11765363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2681</Words>
  <Application>Microsoft Office PowerPoint</Application>
  <PresentationFormat>全屏显示(4:3)</PresentationFormat>
  <Paragraphs>251</Paragraphs>
  <Slides>32</Slides>
  <Notes>22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研究背景</vt:lpstr>
      <vt:lpstr>研究背景</vt:lpstr>
      <vt:lpstr>研究背景</vt:lpstr>
      <vt:lpstr>研究背景</vt:lpstr>
      <vt:lpstr>二 . 理论依据</vt:lpstr>
      <vt:lpstr>二 . 理论依据</vt:lpstr>
      <vt:lpstr>相位-高度关系</vt:lpstr>
      <vt:lpstr>二 . 理论依据</vt:lpstr>
      <vt:lpstr>实物系统校准</vt:lpstr>
      <vt:lpstr>PowerPoint 演示文稿</vt:lpstr>
      <vt:lpstr>研究过程</vt:lpstr>
      <vt:lpstr>研究过程</vt:lpstr>
      <vt:lpstr>数字莫尔条纹的产生</vt:lpstr>
      <vt:lpstr>研究过程</vt:lpstr>
      <vt:lpstr>PowerPoint 演示文稿</vt:lpstr>
      <vt:lpstr>研究过程</vt:lpstr>
      <vt:lpstr>PowerPoint 演示文稿</vt:lpstr>
      <vt:lpstr>PowerPoint 演示文稿</vt:lpstr>
      <vt:lpstr>PowerPoint 演示文稿</vt:lpstr>
      <vt:lpstr>PowerPoint 演示文稿</vt:lpstr>
      <vt:lpstr>研究过程</vt:lpstr>
      <vt:lpstr>PowerPoint 演示文稿</vt:lpstr>
      <vt:lpstr>研究过程</vt:lpstr>
      <vt:lpstr>PowerPoint 演示文稿</vt:lpstr>
      <vt:lpstr>PowerPoint 演示文稿</vt:lpstr>
      <vt:lpstr>研究过程</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25</cp:revision>
  <dcterms:created xsi:type="dcterms:W3CDTF">2019-05-29T05:40:59Z</dcterms:created>
  <dcterms:modified xsi:type="dcterms:W3CDTF">2019-05-29T06:14:17Z</dcterms:modified>
</cp:coreProperties>
</file>